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337" r:id="rId3"/>
    <p:sldId id="303" r:id="rId4"/>
    <p:sldId id="304" r:id="rId5"/>
    <p:sldId id="305" r:id="rId6"/>
    <p:sldId id="316" r:id="rId7"/>
    <p:sldId id="306" r:id="rId8"/>
    <p:sldId id="307" r:id="rId9"/>
    <p:sldId id="309" r:id="rId10"/>
    <p:sldId id="308" r:id="rId11"/>
    <p:sldId id="310" r:id="rId12"/>
    <p:sldId id="311" r:id="rId13"/>
    <p:sldId id="317" r:id="rId14"/>
    <p:sldId id="312" r:id="rId15"/>
    <p:sldId id="313" r:id="rId16"/>
    <p:sldId id="291" r:id="rId17"/>
    <p:sldId id="314" r:id="rId18"/>
    <p:sldId id="315" r:id="rId19"/>
    <p:sldId id="318" r:id="rId20"/>
    <p:sldId id="319" r:id="rId21"/>
    <p:sldId id="322" r:id="rId22"/>
    <p:sldId id="331" r:id="rId23"/>
    <p:sldId id="320" r:id="rId24"/>
    <p:sldId id="323" r:id="rId25"/>
    <p:sldId id="327" r:id="rId26"/>
    <p:sldId id="328" r:id="rId27"/>
    <p:sldId id="325" r:id="rId28"/>
    <p:sldId id="329" r:id="rId29"/>
    <p:sldId id="330" r:id="rId30"/>
    <p:sldId id="332" r:id="rId31"/>
    <p:sldId id="258" r:id="rId32"/>
    <p:sldId id="333" r:id="rId33"/>
    <p:sldId id="334" r:id="rId34"/>
    <p:sldId id="336" r:id="rId35"/>
    <p:sldId id="338" r:id="rId3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14" autoAdjust="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983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2DC06-C252-4866-8236-AC700C5E0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613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E240F-4DCF-4848-901F-28B7595D8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084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D2DD-2297-40F8-B1EA-799F0411D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709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AE599-E2D4-470B-B76A-53D980790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599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44F4C-E805-4119-976C-3AB3F11F9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915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87C3C-E208-43A7-837C-C6EE19216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288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52770-AAC5-41E5-AA73-29A5AE2D7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431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77164-F04E-44E9-9F45-209BE1492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095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6BC1-7175-46C1-A1E4-431F07AD5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814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BAFAE-76BB-4A9A-9C4B-C71184210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44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D5B93-D815-40E5-887A-A92C2DB63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731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F44B1-0B40-4A47-9487-1FE952B4F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642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ECF35473-28C0-4FA2-A967-B841216C7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72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rregion.ru/depts/dobr/docsActivities/2016_%D0%BC%D1%83%D0%BD%20%D0%BA%D0%BE%D0%BE%D1%80%D0%B4%20%D0%B3%D0%B8%D0%B0%209%20%D0%BD%D0%B0%20%D1%81%D0%B0%D0%B9%D1%82.docx" TargetMode="External"/><Relationship Id="rId2" Type="http://schemas.openxmlformats.org/officeDocument/2006/relationships/hyperlink" Target="http://gia.edu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4600" dirty="0" smtClean="0"/>
              <a:t>Государственная (итоговая) </a:t>
            </a:r>
            <a:r>
              <a:rPr lang="ru-RU" altLang="ru-RU" sz="4600" dirty="0" smtClean="0"/>
              <a:t>аттестация </a:t>
            </a:r>
            <a:br>
              <a:rPr lang="ru-RU" altLang="ru-RU" sz="4600" dirty="0" smtClean="0"/>
            </a:br>
            <a:r>
              <a:rPr lang="ru-RU" altLang="ru-RU" sz="4600" dirty="0" smtClean="0"/>
              <a:t>в 9-х классах</a:t>
            </a:r>
            <a:endParaRPr lang="ru-RU" altLang="ru-RU" sz="4600" dirty="0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/>
          <a:lstStyle/>
          <a:p>
            <a:r>
              <a:rPr lang="ru-RU" altLang="ru-RU" sz="2400" smtClean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Приказ МОиН РФ от 25.12.2013 № 1394 «Порядок проведении государственной итоговой аттестации по образовательным программам основного общего образования»</a:t>
            </a:r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 ГИА (п.2)</a:t>
            </a:r>
            <a:r>
              <a:rPr lang="en-US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Основной                        </a:t>
            </a:r>
            <a:r>
              <a:rPr lang="ru-RU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государственный                    </a:t>
            </a:r>
            <a:r>
              <a:rPr lang="ru-RU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выпускной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экзамен (ОГЭ)                        </a:t>
            </a:r>
            <a:r>
              <a:rPr lang="ru-RU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</a:t>
            </a:r>
            <a:r>
              <a:rPr lang="ru-RU" dirty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(ГВЭ)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экзамена используются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Тесты, темы,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КИМ                                   задания,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билеты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514600"/>
            <a:ext cx="33528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76800" y="2514600"/>
            <a:ext cx="35052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4572000"/>
            <a:ext cx="32004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29200" y="4495800"/>
            <a:ext cx="33528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 (п.3.9)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3246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ГИА допускаются обучающиеся,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имеющие академической задолженности 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u="sng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полном объеме выполнившие учебный план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индивидуальный учебный план </a:t>
            </a: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(имеющие годовые отметки по всем учебным предметам за </a:t>
            </a:r>
            <a:r>
              <a:rPr lang="en-US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 не ниже удовлетворительных).</a:t>
            </a:r>
          </a:p>
          <a:p>
            <a:pPr>
              <a:spcBef>
                <a:spcPts val="0"/>
              </a:spcBef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Выбранные обучающимися учебные предметы указываются в заявлении, которое он подает в образовательную организацию, до 1 марта</a:t>
            </a: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6096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ГИА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(п.4)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48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ГУ ЯО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ЦОиККО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13.01.2014 </a:t>
            </a:r>
          </a:p>
          <a:p>
            <a:pPr marL="0" indent="0">
              <a:buNone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03/0113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«…КИМ разрабатываются на федеральном уровне из открытого банка заданий индивидуально 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региона…»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 единое расписание экзаменов на всей территории РФ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Продолжительность экзаменов в форме ОГЭ</a:t>
            </a:r>
            <a:endParaRPr lang="ru-RU" alt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Учебный предмет</a:t>
            </a:r>
            <a:endParaRPr 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536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mtClean="0"/>
              <a:t>Русский язык, математика, литература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Физика, биология, обществознание, история.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География, химия 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Информатика и ИКТ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Иностранные языки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Продолжительность экзамена</a:t>
            </a:r>
            <a:endParaRPr 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19600" y="2133600"/>
            <a:ext cx="4419600" cy="3992563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dirty="0" smtClean="0"/>
              <a:t>3 часа 55 минут</a:t>
            </a:r>
          </a:p>
          <a:p>
            <a:pPr>
              <a:spcBef>
                <a:spcPts val="0"/>
              </a:spcBef>
              <a:defRPr/>
            </a:pPr>
            <a:endParaRPr lang="ru-RU" dirty="0" smtClean="0"/>
          </a:p>
          <a:p>
            <a:pPr>
              <a:spcBef>
                <a:spcPts val="0"/>
              </a:spcBef>
              <a:defRPr/>
            </a:pPr>
            <a:r>
              <a:rPr lang="ru-RU" dirty="0" smtClean="0"/>
              <a:t>3 часа</a:t>
            </a:r>
          </a:p>
          <a:p>
            <a:pPr>
              <a:spcBef>
                <a:spcPts val="0"/>
              </a:spcBef>
              <a:defRPr/>
            </a:pPr>
            <a:endParaRPr lang="ru-RU" dirty="0"/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spcBef>
                <a:spcPts val="0"/>
              </a:spcBef>
              <a:defRPr/>
            </a:pPr>
            <a:r>
              <a:rPr lang="ru-RU" dirty="0" smtClean="0"/>
              <a:t>2 часа</a:t>
            </a:r>
          </a:p>
          <a:p>
            <a:pPr>
              <a:spcBef>
                <a:spcPts val="0"/>
              </a:spcBef>
              <a:defRPr/>
            </a:pPr>
            <a:r>
              <a:rPr lang="ru-RU" dirty="0" smtClean="0"/>
              <a:t>2 часа 30 минут</a:t>
            </a:r>
          </a:p>
          <a:p>
            <a:pPr>
              <a:spcBef>
                <a:spcPts val="0"/>
              </a:spcBef>
              <a:defRPr/>
            </a:pPr>
            <a:r>
              <a:rPr lang="ru-RU" dirty="0" smtClean="0"/>
              <a:t>Письменная часть – 2 часа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Устная часть</a:t>
            </a:r>
            <a:r>
              <a:rPr lang="en-US" dirty="0" smtClean="0"/>
              <a:t>:</a:t>
            </a:r>
            <a:endParaRPr lang="ru-RU" dirty="0" smtClean="0"/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подготовка – 10 минут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ответ – 6 минут</a:t>
            </a: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2209800"/>
            <a:ext cx="4114800" cy="403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95800" y="2209800"/>
            <a:ext cx="4267200" cy="403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работников ППЭ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Организаторы и ассистенты ППЭ –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быть учителя по этому учебному предмету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*Не допускаются работники ОО, являющиеся учителями обучающихся, сдающих экзамен в данном ППЭ (п.6.,37).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вне аудитории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Дежурные у входа в ППЭ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Дежурные на этаже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1447800"/>
            <a:ext cx="6705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28800" y="4572000"/>
            <a:ext cx="5791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предъявляемые к ППЭ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685800"/>
            <a:ext cx="8610600" cy="5943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(п.6.33)</a:t>
            </a:r>
          </a:p>
          <a:p>
            <a:pPr>
              <a:spcBef>
                <a:spcPts val="0"/>
              </a:spcBef>
              <a:defRPr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обучающегося выделяется отдельное рабочее место (2 аудитории не более 15 чел. в каждой).</a:t>
            </a:r>
          </a:p>
          <a:p>
            <a:pPr>
              <a:spcBef>
                <a:spcPts val="0"/>
              </a:spcBef>
              <a:defRPr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Должны быть закрыты стенды, плакаты и иные материалы со справочно-познавательной информацией по соответствующим учебным предметам.</a:t>
            </a:r>
          </a:p>
          <a:p>
            <a:pPr>
              <a:spcBef>
                <a:spcPts val="0"/>
              </a:spcBef>
              <a:defRPr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Помещения, не использующиеся для проведения экзамена, на время проведения экзамена запираются и опечатываются.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в ППЭ осуществляется при наличии документа, удостоверяющего личность (п.6.38)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953F85"/>
                </a:solidFill>
              </a:rPr>
              <a:t>Схема рассадки обучающихся</a:t>
            </a:r>
            <a:r>
              <a:rPr lang="ru-RU" dirty="0" smtClean="0">
                <a:solidFill>
                  <a:srgbClr val="953F8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914400"/>
          <a:ext cx="8153401" cy="7267574"/>
        </p:xfrm>
        <a:graphic>
          <a:graphicData uri="http://schemas.openxmlformats.org/drawingml/2006/table">
            <a:tbl>
              <a:tblPr firstRow="1" firstCol="1" bandRow="1"/>
              <a:tblGrid>
                <a:gridCol w="2209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85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346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37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332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34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03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473" marR="654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Доска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473" marR="65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5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473" marR="65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473" marR="65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473" marR="65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473" marR="65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473" marR="65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63993"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Места распределяются</a:t>
                      </a:r>
                      <a:r>
                        <a:rPr lang="ru-RU" sz="1900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автоматизировано. Списки распределения обучающихся по аудиториям передаются организаторам. Обучающиеся рассаживаются за столы в соответствии с проведенным распределением. Изменение рабочего места не допускается (п.40).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473" marR="65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ГИА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</a:t>
            </a: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Выдают обучающимся экзаменационные материалы</a:t>
            </a:r>
            <a:r>
              <a:rPr lang="ru-RU" sz="28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Дают указания заполнить регистрационные поля.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Объявляют начало экзамена.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порядок проведения экзамена в аудитории во время экзамена.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30 минут и за 5 минут до окончания экзамена сообщают обучающимся о скором завершении экзамена.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истечении времени экзамена собирают и упаковывают экзаменационные материалы в отдельные пакеты.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Уполномоченный представитель ГЭК в тот же день доставляет экзаменационные материалы в ГЭК (п.46)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ru-RU" sz="2800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комплект ОГЭ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ru-RU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КИМ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Бланк ответов № 1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Бланк ответов № 2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КИМ, бланк ответов № 1 и № 2 связаны номером КИМ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981200"/>
            <a:ext cx="2514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667000"/>
            <a:ext cx="4114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67200" y="3352800"/>
            <a:ext cx="4038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609600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экзамена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482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 ППЭ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Оказывать содействие обучающимся.</a:t>
            </a:r>
          </a:p>
          <a:p>
            <a:pPr>
              <a:buFontTx/>
              <a:buChar char="-"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средства связи.</a:t>
            </a:r>
          </a:p>
          <a:p>
            <a:pPr>
              <a:buFontTx/>
              <a:buChar char="-"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Выносить из аудитории и ППЭ экзаменационные материалы на бумажном или электронном носителях, фотографировать экзаменационные материалы.</a:t>
            </a:r>
            <a:endParaRPr lang="ru-RU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/>
          <a:lstStyle/>
          <a:p>
            <a:pPr algn="ctr"/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Официальный информационный портал ГИА </a:t>
            </a:r>
            <a:r>
              <a:rPr lang="ru-RU" altLang="ru-RU" sz="28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http://gia.edu.ru</a:t>
            </a:r>
            <a:endParaRPr lang="ru-RU" altLang="ru-RU" sz="2800" smtClean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</p:nvPr>
        </p:nvGraphicFramePr>
        <p:xfrm>
          <a:off x="1066800" y="1143000"/>
          <a:ext cx="6934200" cy="1960564"/>
        </p:xfrm>
        <a:graphic>
          <a:graphicData uri="http://schemas.openxmlformats.org/drawingml/2006/table">
            <a:tbl>
              <a:tblPr/>
              <a:tblGrid>
                <a:gridCol w="1530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03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3978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Телефоны «горячей линии» по вопросам подготовки и проведения ГИА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0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(4852) 40 - 08 - 66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(4852) 40 - 08 - 60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Департамент образования Ярославской области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0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(4852) 30 - 19 - 04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(4852) 26 - 21 - 61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Государственное учреждение Ярославской области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«Центр оценки и контроля качества образования»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09" name="Прямоугольник 11"/>
          <p:cNvSpPr>
            <a:spLocks noChangeArrowheads="1"/>
          </p:cNvSpPr>
          <p:nvPr/>
        </p:nvSpPr>
        <p:spPr bwMode="auto">
          <a:xfrm>
            <a:off x="533400" y="3068638"/>
            <a:ext cx="8153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Сведения об </a:t>
            </a:r>
            <a:r>
              <a:rPr lang="ru-RU" altLang="ru-RU" sz="1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ответственных за «горячую линию» по вопросам ГИА в муниципальных районах, городских округах</a:t>
            </a:r>
            <a:endParaRPr lang="ru-RU" altLang="ru-RU" sz="1800"/>
          </a:p>
        </p:txBody>
      </p:sp>
      <p:sp>
        <p:nvSpPr>
          <p:cNvPr id="4110" name="Прямоугольник 16"/>
          <p:cNvSpPr>
            <a:spLocks noChangeArrowheads="1"/>
          </p:cNvSpPr>
          <p:nvPr/>
        </p:nvSpPr>
        <p:spPr bwMode="auto">
          <a:xfrm>
            <a:off x="381000" y="3770313"/>
            <a:ext cx="8382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муниципальных координаторов проведения государственной итоговой аттестации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образовательным программам основного общего образования в  Ярославской области в 2016 году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04800" y="4800600"/>
          <a:ext cx="8229600" cy="11826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671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77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706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701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938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8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п/п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муниципального района, городского округа области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Фамилия Имя Отчество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Должность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Телефон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рабочий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3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Городской округ город   Ярославль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Груздева Ирина Анатольевна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Главный специалист отдела развития муниципальной системы образования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(4852) 40-51-03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609600"/>
          </a:xfrm>
        </p:spPr>
        <p:txBody>
          <a:bodyPr/>
          <a:lstStyle/>
          <a:p>
            <a:r>
              <a:rPr lang="ru-RU" altLang="ru-RU" sz="4000" smtClean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При проведении экзамена </a:t>
            </a:r>
            <a:r>
              <a:rPr lang="ru-RU" alt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</a:t>
            </a:r>
            <a:endParaRPr lang="ru-RU" altLang="ru-RU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(п.42)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Общаться друг с другом, свободно перемещаться по аудитории и ППЭ.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связи, электронно-вычислительную технику, фото, аудио и видеоаппаратуру, справочные материалы, письменные заметки и иные средства и передачи информации.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ru-RU" alt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Обмен </a:t>
            </a:r>
            <a:r>
              <a:rPr lang="ru-RU" altLang="ru-RU" sz="2800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любыми</a:t>
            </a:r>
            <a:r>
              <a:rPr lang="ru-RU" altLang="ru-RU" sz="2800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материалами и предметами</a:t>
            </a:r>
            <a:endParaRPr lang="ru-RU" sz="28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Выносить из аудитории и ППЭ экзаменационные материалы на бумажном (в </a:t>
            </a:r>
            <a:r>
              <a:rPr lang="ru-RU" sz="2800" dirty="0" err="1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черновики) или электронном носителях, фотографировать экзаменационные материалы.</a:t>
            </a:r>
            <a:endParaRPr lang="ru-RU" sz="2800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124200"/>
          </a:xfrm>
        </p:spPr>
        <p:txBody>
          <a:bodyPr/>
          <a:lstStyle/>
          <a:p>
            <a:pPr marL="0" indent="0">
              <a:spcBef>
                <a:spcPct val="0"/>
              </a:spcBef>
              <a:buClr>
                <a:srgbClr val="00007D"/>
              </a:buClr>
              <a:buFont typeface="Wingdings" pitchFamily="2" charset="2"/>
              <a:buNone/>
              <a:defRPr/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время проведения экзаменов по русскому языку и математике организовано </a:t>
            </a:r>
            <a:r>
              <a:rPr lang="ru-RU" altLang="ru-RU" sz="28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сопровождение в туалет дежурными учителями</a:t>
            </a:r>
            <a:r>
              <a:rPr lang="ru-RU" alt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ct val="0"/>
              </a:spcBef>
              <a:buClr>
                <a:srgbClr val="00007D"/>
              </a:buClr>
              <a:buFont typeface="Wingdings" pitchFamily="2" charset="2"/>
              <a:buNone/>
              <a:defRPr/>
            </a:pPr>
            <a:r>
              <a:rPr lang="ru-RU" altLang="ru-RU" sz="2800" i="1" dirty="0" smtClean="0">
                <a:solidFill>
                  <a:srgbClr val="CACAFF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Форма одежды – деловая.</a:t>
            </a:r>
          </a:p>
          <a:p>
            <a:pPr marL="0" indent="0">
              <a:spcBef>
                <a:spcPct val="0"/>
              </a:spcBef>
              <a:buClr>
                <a:srgbClr val="00007D"/>
              </a:buClr>
              <a:buFont typeface="Wingdings" pitchFamily="2" charset="2"/>
              <a:buNone/>
              <a:defRPr/>
            </a:pPr>
            <a:endParaRPr lang="ru-RU" altLang="ru-RU" sz="1800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>
                <a:srgbClr val="00007D"/>
              </a:buClr>
              <a:buFont typeface="Wingdings" pitchFamily="2" charset="2"/>
              <a:buNone/>
              <a:defRPr/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случае опоздания ученика на экзамен </a:t>
            </a:r>
            <a:r>
              <a:rPr lang="ru-RU" altLang="ru-RU" sz="28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обучающийся до экзамена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допускается!</a:t>
            </a:r>
            <a:endParaRPr lang="ru-RU" alt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609600"/>
          </a:xfrm>
        </p:spPr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поведения на экзамене</a:t>
            </a:r>
            <a:endParaRPr lang="ru-RU" altLang="ru-RU" dirty="0" smtClean="0"/>
          </a:p>
        </p:txBody>
      </p:sp>
      <p:pic>
        <p:nvPicPr>
          <p:cNvPr id="23556" name="Picture 2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4967288"/>
            <a:ext cx="154781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 bwMode="auto">
          <a:xfrm>
            <a:off x="609600" y="4419600"/>
            <a:ext cx="6172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Clr>
                <a:srgbClr val="00007D"/>
              </a:buClr>
              <a:buFont typeface="Wingdings" pitchFamily="2" charset="2"/>
              <a:buNone/>
              <a:defRPr/>
            </a:pPr>
            <a:r>
              <a:rPr lang="ru-RU" altLang="ru-RU" sz="2800" kern="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случае </a:t>
            </a:r>
            <a:r>
              <a:rPr lang="ru-RU" altLang="ru-RU" sz="2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опоздания</a:t>
            </a:r>
            <a:r>
              <a:rPr lang="ru-RU" altLang="ru-RU" sz="2800" kern="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ученика на экзамен </a:t>
            </a:r>
            <a:r>
              <a:rPr lang="ru-RU" altLang="ru-RU" sz="2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более чем на 2 часа </a:t>
            </a:r>
          </a:p>
          <a:p>
            <a:pPr marL="0" indent="0">
              <a:spcBef>
                <a:spcPct val="0"/>
              </a:spcBef>
              <a:buClr>
                <a:srgbClr val="00007D"/>
              </a:buClr>
              <a:buFont typeface="Wingdings" pitchFamily="2" charset="2"/>
              <a:buNone/>
              <a:defRPr/>
            </a:pPr>
            <a:r>
              <a:rPr lang="ru-RU" altLang="ru-RU" sz="2800" kern="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обучающийся до экзамена </a:t>
            </a:r>
            <a:r>
              <a:rPr lang="ru-RU" altLang="ru-RU" sz="2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допускается!</a:t>
            </a:r>
            <a:endParaRPr lang="ru-RU" altLang="ru-RU" sz="28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обучающегося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5334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</a:t>
            </a:r>
          </a:p>
          <a:p>
            <a:pPr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</a:t>
            </a:r>
          </a:p>
          <a:p>
            <a:pPr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Ручка (черная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гелевая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вещи обучающиеся оставляют в специально выделенном в аудитории месте для личных вещей обучающихся.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 если зазвонит телефон в сумке обучающегося, то он будет удален с экзамена за нарушение Порядка проведения ГИА)</a:t>
            </a:r>
            <a:endParaRPr lang="ru-RU" sz="2800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Повторная сдача экзамена (п.30)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к сдаче ГИА допускаются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обучающиеся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на ГИА </a:t>
            </a:r>
            <a:r>
              <a:rPr lang="ru-RU" sz="2800" b="1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результат </a:t>
            </a:r>
            <a:r>
              <a:rPr lang="ru-RU" sz="2800" b="1" i="1" u="sng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одному</a:t>
            </a:r>
            <a:r>
              <a:rPr lang="ru-RU" sz="2800" i="1" u="sng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обязательных учебных предметов</a:t>
            </a: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явившиеся на экзамен по уважительной причине (болезнь или иные обстоятельства, подтвержденные документально)</a:t>
            </a: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завершившие выполнение экзаменационной работы по уважительным причинам </a:t>
            </a:r>
            <a:r>
              <a:rPr lang="ru-RU" sz="2800" dirty="0" smtClean="0">
                <a:solidFill>
                  <a:srgbClr val="CACAFF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(болезнь или иные обстоятельства, подтвержденные документально)</a:t>
            </a:r>
            <a:r>
              <a:rPr lang="en-US" sz="2800" dirty="0" smtClean="0">
                <a:solidFill>
                  <a:srgbClr val="CACAFF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solidFill>
                <a:srgbClr val="CACAFF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ru-RU" sz="2800" dirty="0" smtClean="0">
                <a:solidFill>
                  <a:srgbClr val="CACAFF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которых о нарушении установленного порядка проведения ГИА была удовлетворена КК.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ru-RU" sz="2800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экзаменационных материалов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(п.48)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Проверяются 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двумя 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экспертами.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проверки эксперты независимо друг от друга выставляют баллы за каждый ответ на задания экзаменационной работы. </a:t>
            </a:r>
            <a:endParaRPr lang="ru-RU" sz="2800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каждого оценивания вносят в протокол проверки предметными комиссиями, которые в дальнейшем передаются в РЦОИ для дальнейшей обработки.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2800" u="sng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существенного расхождения в баллах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выставленных двумя экспертами, назначается </a:t>
            </a:r>
            <a:r>
              <a:rPr lang="ru-RU" sz="2800" u="sng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проверка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685800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Проверка экзаменационных материалов</a:t>
            </a:r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10200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расхождение в баллах определено в критериях оценивания по соответствующему учебному предмету.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эксперт назначается председателем предметной комиссии из числа экспертов, ранее не проверявших экзаменационную работу.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Третьему эксперту предоставляется информация о баллах, выставленных экспертами, ранее проверявшими работу.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Баллы, выставленные третьим экспертом, являются окончательными.</a:t>
            </a:r>
            <a:endParaRPr lang="ru-RU" sz="2800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763000" cy="762000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Проверка экзаменационных материалов</a:t>
            </a:r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п. 51. Обработка и проверка экзаменационных работ занимает не более десяти рабочих дней.</a:t>
            </a:r>
          </a:p>
          <a:p>
            <a:pPr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п. 52. Полученные результаты в первичных баллах (сумма баллов за правильно выполненные задания экзаменационной работы) ГЭК переводит в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пятибальную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систему оценивания. </a:t>
            </a:r>
            <a:endParaRPr 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pPr algn="ctr">
              <a:defRPr/>
            </a:pPr>
            <a:r>
              <a:rPr lang="ru-RU" altLang="ru-RU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7150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нарушении установленного порядка проведения ГИА 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67)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подается в день проведения экзамена по соответствующему учебному предмету уполномоченному представителю ГЭК, не покидая ППЭ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несогласии с выставленными баллами 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(п.70)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подается в течение двух рабочих дней со дня объявления результатов ГИА по соответствующему учебному предмету в конфликтную комиссию или руководителю ОО, в которой они были допущены.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457200"/>
          </a:xfrm>
        </p:spPr>
        <p:txBody>
          <a:bodyPr/>
          <a:lstStyle/>
          <a:p>
            <a:pPr algn="ctr"/>
            <a:r>
              <a:rPr lang="ru-RU" altLang="ru-RU" sz="4000" smtClean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Апелляция</a:t>
            </a:r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Конфликтная комиссия рассматривает</a:t>
            </a:r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апелляцию </a:t>
            </a:r>
            <a:r>
              <a:rPr lang="ru-RU" sz="2800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нарушении установленного порядка 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ГИА  в течение </a:t>
            </a:r>
            <a:r>
              <a:rPr lang="ru-RU" sz="2800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 рабочих дней</a:t>
            </a: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8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апелляцию </a:t>
            </a:r>
            <a:r>
              <a:rPr lang="ru-RU" sz="2800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несогласии с выставленными баллами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 рабочих дней 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ее поступления в конфликтную комиссию. 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Конфликтная комиссия не рассматривает 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апелляции по вопросам содержания и структуры экзаменационных материалов, а также по вопросам, связанным с нарушением обучающихся требований порядка проведения ГИА или 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неправильного оформления ими экзаменационной работы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763000" cy="1371600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заполнения и выдачи аттестатов об основном общем и среднем общем образовании и их дубликатов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5720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п.5.3.б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30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отметки за 9 класс по русскому языку и математике определяются как среднее арифметическое годовых и экзаменационных отметок выпускника в соответствии с правилами математического округления.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30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отметки за 9 класс по другим учебным предметам выставляются на основе годовой отметки выпускника за 9 класс.(</a:t>
            </a: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?!</a:t>
            </a:r>
            <a:r>
              <a:rPr lang="ru-RU" sz="30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066800"/>
          </a:xfrm>
        </p:spPr>
        <p:txBody>
          <a:bodyPr/>
          <a:lstStyle/>
          <a:p>
            <a:pPr>
              <a:defRPr/>
            </a:pP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 ГИА-9</a:t>
            </a:r>
            <a:endParaRPr lang="ru-RU" sz="4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Федеральный закон «Об образовании в Российской Федерации» от 21.12.2012</a:t>
            </a:r>
          </a:p>
          <a:p>
            <a:pPr>
              <a:buFontTx/>
              <a:buChar char="-"/>
              <a:defRPr/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Постановление правительства РФ от 31.08.2013 № 755 «О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образования…»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экзамена в ППЭ присутствуют (п.36)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876800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Уполномоченный представитель ГЭК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ППЭ</a:t>
            </a:r>
          </a:p>
          <a:p>
            <a:pPr>
              <a:buClr>
                <a:srgbClr val="00007D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ОО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полиции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работники</a:t>
            </a:r>
          </a:p>
          <a:p>
            <a:pPr>
              <a:buFont typeface="Wingdings" pitchFamily="2" charset="2"/>
              <a:buChar char="§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i="1" smtClean="0">
                <a:solidFill>
                  <a:schemeClr val="bg2"/>
                </a:solidFill>
              </a:rPr>
              <a:t>Если ребенок заболел в день экзамена?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Звонок в школу            Вызов врача       Справка в школу              Заявление       Приказ по школе           Дополнительный срок сдачи экзамена.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3962400" y="22860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7772400" y="22860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4191000" y="281940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7848600" y="28194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4191000" y="32766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Объект 3" descr="D:\YandexDisk\Скриншоты\2016-02-17 15-37-46 Скриншот экрана.pn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67800" cy="678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Объект 3" descr="D:\YandexDisk\Скриншоты\2016-02-17 15-42-45 Скриншот экрана.pn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Объект 3" descr="D:\YandexDisk\Скриншоты\2016-02-17 15-40-57 Скриншот экрана.pn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78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Объект 3" descr="D:\YandexDisk\Скриншоты\2016-02-17 15-47-36 Скриншот экрана.pn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ru-RU" altLang="ru-RU" sz="4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Нормативные документы ГИА-9</a:t>
            </a:r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 «Об утверждении Порядка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образования»</a:t>
            </a:r>
            <a:endParaRPr lang="ru-RU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Нормативные документы ГИА-9</a:t>
            </a:r>
            <a:endParaRPr lang="ru-RU" altLang="ru-RU" smtClean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>
              <a:buClr>
                <a:srgbClr val="00007D"/>
              </a:buClr>
              <a:defRPr/>
            </a:pPr>
            <a:r>
              <a:rPr lang="ru-RU" dirty="0">
                <a:solidFill>
                  <a:srgbClr val="CACAFF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</a:t>
            </a:r>
            <a:r>
              <a:rPr lang="ru-RU" dirty="0" smtClean="0">
                <a:solidFill>
                  <a:srgbClr val="CACAFF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17.12.2013 № 1274 «Об </a:t>
            </a:r>
            <a:r>
              <a:rPr lang="ru-RU" dirty="0">
                <a:solidFill>
                  <a:srgbClr val="CACAFF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Порядка </a:t>
            </a:r>
            <a:r>
              <a:rPr lang="ru-RU" dirty="0" smtClean="0">
                <a:solidFill>
                  <a:srgbClr val="CACAFF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разработки, использования и хранения контрольных измерительных материалов государственной итоговой аттестации по образовательным программам основного общего и среднего общего образования» (</a:t>
            </a:r>
            <a:r>
              <a:rPr lang="ru-RU" dirty="0" err="1" smtClean="0">
                <a:solidFill>
                  <a:srgbClr val="CACAFF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КИМы</a:t>
            </a:r>
            <a:r>
              <a:rPr lang="ru-RU" dirty="0" smtClean="0">
                <a:solidFill>
                  <a:srgbClr val="CACAFF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CACAFF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ru-RU" altLang="ru-RU" sz="4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Нормативные документы ГИА-9</a:t>
            </a:r>
            <a:endParaRPr lang="ru-RU" altLang="ru-RU" smtClean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pPr>
              <a:buClr>
                <a:srgbClr val="00007D"/>
              </a:buClr>
            </a:pP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25.12.2013 № 1394 «Об утверждении Порядка проведении государственной итоговой аттестации по образовательным программам основного общего образования»</a:t>
            </a:r>
            <a:endParaRPr lang="ru-RU" altLang="ru-RU" dirty="0" smtClean="0">
              <a:solidFill>
                <a:srgbClr val="00007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7D"/>
              </a:buClr>
            </a:pPr>
            <a:r>
              <a:rPr lang="ru-RU" altLang="ru-RU" dirty="0" smtClean="0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altLang="ru-RU" dirty="0" err="1" smtClean="0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МОиН</a:t>
            </a:r>
            <a:r>
              <a:rPr lang="ru-RU" altLang="ru-RU" dirty="0" smtClean="0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 РФ от 14.02.2014 № 115 «Об утверждении Порядка заполнения и выдаче аттестатов об основном общем и среднем общем образовании и их дубликатов»</a:t>
            </a:r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r>
              <a:rPr lang="ru-RU" altLang="ru-RU" sz="4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Нормативные документы ГИА-9</a:t>
            </a:r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181600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800" dirty="0" err="1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25.12.2015 № 01-311/10-01  «Методические рекомендации по подготовке и проведению</a:t>
            </a:r>
            <a:r>
              <a:rPr lang="ru-RU" sz="2800" dirty="0">
                <a:solidFill>
                  <a:srgbClr val="CACAFF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государственной итоговой аттестации по образовательным программам основного общего </a:t>
            </a:r>
            <a:r>
              <a:rPr lang="ru-RU" sz="2800" dirty="0" smtClean="0">
                <a:solidFill>
                  <a:srgbClr val="CACAFF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форме основного государственного экзамена» (ОГЭ)</a:t>
            </a:r>
          </a:p>
          <a:p>
            <a:pPr>
              <a:buClr>
                <a:srgbClr val="00007D"/>
              </a:buClr>
              <a:defRPr/>
            </a:pPr>
            <a:r>
              <a:rPr lang="ru-RU" sz="2800" dirty="0" smtClean="0">
                <a:solidFill>
                  <a:srgbClr val="CACAFF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800" dirty="0" err="1">
                <a:solidFill>
                  <a:srgbClr val="CACAFF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800" dirty="0">
                <a:solidFill>
                  <a:srgbClr val="CACAFF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25.12.2015 № 01-311/10-01 </a:t>
            </a:r>
            <a:r>
              <a:rPr lang="ru-RU" sz="2800" dirty="0" smtClean="0">
                <a:solidFill>
                  <a:srgbClr val="CACAFF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CACAFF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подготовке и проведению государственной итоговой аттестации по образовательным программам основного общего образования в форме </a:t>
            </a:r>
            <a:r>
              <a:rPr lang="ru-RU" sz="2800" dirty="0" smtClean="0">
                <a:solidFill>
                  <a:srgbClr val="CACAFF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выпускного экзамена </a:t>
            </a:r>
            <a:r>
              <a:rPr lang="ru-RU" sz="2800" dirty="0" err="1">
                <a:solidFill>
                  <a:srgbClr val="CACAFF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  <a:r>
              <a:rPr lang="ru-RU" sz="2800" dirty="0" smtClean="0">
                <a:solidFill>
                  <a:srgbClr val="CACAFF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(ГВЭ)</a:t>
            </a:r>
            <a:endParaRPr lang="ru-RU" sz="2800" dirty="0">
              <a:solidFill>
                <a:srgbClr val="CACAFF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800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3716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от 25.12.2013 № 1394 «Порядок проведении государственной итоговой аттестации по образовательным программам основного общего образования»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 (п.1)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является обязательной.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проводится государственными экзаменационными комиссиями.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включает в себя обязательные экзамены по русскому языку и математике. Экзамены по другим предметам обучающиеся сдают на добровольной основе.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по выбору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0800" y="1447800"/>
            <a:ext cx="3810000" cy="45720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 ИКТ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</TotalTime>
  <Words>1612</Words>
  <Application>Microsoft Office PowerPoint</Application>
  <PresentationFormat>Экран (4:3)</PresentationFormat>
  <Paragraphs>261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Пиксел</vt:lpstr>
      <vt:lpstr>Государственная (итоговая) аттестация  в 9-х классах</vt:lpstr>
      <vt:lpstr>Официальный информационный портал ГИА http://gia.edu.ru</vt:lpstr>
      <vt:lpstr>Нормативные документы ГИА-9</vt:lpstr>
      <vt:lpstr>Нормативные документы ГИА-9</vt:lpstr>
      <vt:lpstr>Нормативные документы ГИА-9</vt:lpstr>
      <vt:lpstr>Нормативные документы ГИА-9</vt:lpstr>
      <vt:lpstr>Нормативные документы ГИА-9</vt:lpstr>
      <vt:lpstr>Приказ МОиН РФ от 25.12.2013 № 1394 «Порядок проведении государственной итоговой аттестации по образовательным программам основного общего образования»</vt:lpstr>
      <vt:lpstr>Экзамены по выбору</vt:lpstr>
      <vt:lpstr>Приказ МОиН РФ от 25.12.2013 № 1394 «Порядок проведении государственной итоговой аттестации по образовательным программам основного общего образования»</vt:lpstr>
      <vt:lpstr>Участники ГИА (п.3.9)</vt:lpstr>
      <vt:lpstr>Организация проведения ГИА (п.4)</vt:lpstr>
      <vt:lpstr>Продолжительность экзаменов в форме ОГЭ</vt:lpstr>
      <vt:lpstr>Состав работников ППЭ:</vt:lpstr>
      <vt:lpstr>Требования, предъявляемые к ППЭ</vt:lpstr>
      <vt:lpstr>Схема рассадки обучающихся </vt:lpstr>
      <vt:lpstr>Проведение ГИА</vt:lpstr>
      <vt:lpstr>Индивидуальный комплект ОГЭ</vt:lpstr>
      <vt:lpstr>При проведении экзамена запрещается</vt:lpstr>
      <vt:lpstr>При проведении экзамена запрещается</vt:lpstr>
      <vt:lpstr>Правила поведения на экзамене</vt:lpstr>
      <vt:lpstr>Рабочее место обучающегося</vt:lpstr>
      <vt:lpstr>Повторная сдача экзамена (п.30)</vt:lpstr>
      <vt:lpstr>Проверка экзаменационных материалов</vt:lpstr>
      <vt:lpstr>Проверка экзаменационных материалов</vt:lpstr>
      <vt:lpstr>Проверка экзаменационных материалов</vt:lpstr>
      <vt:lpstr>Апелляция</vt:lpstr>
      <vt:lpstr>Апелляция</vt:lpstr>
      <vt:lpstr>Порядок заполнения и выдачи аттестатов об основном общем и среднем общем образовании и их дубликатов</vt:lpstr>
      <vt:lpstr>В день проведения экзамена в ППЭ присутствуют (п.36):</vt:lpstr>
      <vt:lpstr>Если ребенок заболел в день экзамена?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Администрация</dc:creator>
  <cp:lastModifiedBy>Asiou</cp:lastModifiedBy>
  <cp:revision>125</cp:revision>
  <cp:lastPrinted>2014-05-08T10:09:42Z</cp:lastPrinted>
  <dcterms:created xsi:type="dcterms:W3CDTF">1601-01-01T00:00:00Z</dcterms:created>
  <dcterms:modified xsi:type="dcterms:W3CDTF">2019-10-23T16:17:01Z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